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59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E3DCEA3-9D08-46F0-A09B-0262574B39FC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9B90F8E-8AF1-461F-B0B2-1238CC4F48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719070"/>
            <a:ext cx="5562599" cy="4910329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Create your own diagram to represent the </a:t>
            </a:r>
            <a:r>
              <a:rPr lang="en-US" sz="3200" dirty="0" smtClean="0"/>
              <a:t>issue </a:t>
            </a:r>
            <a:r>
              <a:rPr lang="en-US" sz="3200" dirty="0" smtClean="0"/>
              <a:t>and the three other elements below…</a:t>
            </a:r>
          </a:p>
          <a:p>
            <a:endParaRPr lang="en-US" sz="1200" dirty="0"/>
          </a:p>
          <a:p>
            <a:r>
              <a:rPr lang="en-US" sz="3200" b="1" dirty="0" smtClean="0"/>
              <a:t>ISSUE: </a:t>
            </a:r>
            <a:r>
              <a:rPr lang="en-US" sz="3200" dirty="0" smtClean="0"/>
              <a:t>You </a:t>
            </a:r>
            <a:r>
              <a:rPr lang="en-US" sz="3200" dirty="0" smtClean="0"/>
              <a:t>want to buy a car but your parents won’t let you and you need more money</a:t>
            </a:r>
          </a:p>
          <a:p>
            <a:r>
              <a:rPr lang="en-US" sz="3200" b="1" dirty="0"/>
              <a:t>1</a:t>
            </a:r>
            <a:r>
              <a:rPr lang="en-US" sz="3200" b="1" dirty="0" smtClean="0"/>
              <a:t>. </a:t>
            </a:r>
            <a:r>
              <a:rPr lang="en-US" sz="3200" dirty="0" smtClean="0"/>
              <a:t>You need to ask your parents for permission</a:t>
            </a:r>
          </a:p>
          <a:p>
            <a:r>
              <a:rPr lang="en-US" sz="3200" b="1" dirty="0"/>
              <a:t>2</a:t>
            </a:r>
            <a:r>
              <a:rPr lang="en-US" sz="3200" b="1" dirty="0" smtClean="0"/>
              <a:t>. </a:t>
            </a:r>
            <a:r>
              <a:rPr lang="en-US" sz="3200" dirty="0" smtClean="0"/>
              <a:t>You can ask your boss for a raise or more hours</a:t>
            </a:r>
          </a:p>
          <a:p>
            <a:r>
              <a:rPr lang="en-US" sz="3200" b="1" dirty="0"/>
              <a:t>3</a:t>
            </a:r>
            <a:r>
              <a:rPr lang="en-US" sz="3200" b="1" dirty="0" smtClean="0"/>
              <a:t>. </a:t>
            </a:r>
            <a:r>
              <a:rPr lang="en-US" sz="3200" dirty="0" smtClean="0"/>
              <a:t>The price of gasoline is going up</a:t>
            </a:r>
            <a:endParaRPr lang="en-US" sz="3600" dirty="0"/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355847"/>
            <a:ext cx="8381260" cy="1054394"/>
          </a:xfrm>
        </p:spPr>
        <p:txBody>
          <a:bodyPr/>
          <a:lstStyle/>
          <a:p>
            <a:r>
              <a:rPr lang="en-US" dirty="0" smtClean="0"/>
              <a:t>Do Now – p. 152</a:t>
            </a:r>
            <a:endParaRPr lang="en-US" dirty="0"/>
          </a:p>
        </p:txBody>
      </p:sp>
      <p:pic>
        <p:nvPicPr>
          <p:cNvPr id="1026" name="Picture 2" descr="http://www.edrawsoft.com/images/examples/Process-Flowchar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16"/>
          <a:stretch/>
        </p:blipFill>
        <p:spPr bwMode="auto">
          <a:xfrm>
            <a:off x="5943600" y="1752600"/>
            <a:ext cx="2885643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53557" y="6400800"/>
            <a:ext cx="2885643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For Example</a:t>
            </a:r>
            <a:endParaRPr lang="en-US" sz="2400" dirty="0"/>
          </a:p>
        </p:txBody>
      </p:sp>
      <p:sp>
        <p:nvSpPr>
          <p:cNvPr id="5" name="Explosion 1 4"/>
          <p:cNvSpPr/>
          <p:nvPr/>
        </p:nvSpPr>
        <p:spPr>
          <a:xfrm>
            <a:off x="6019800" y="-152400"/>
            <a:ext cx="36576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Don’t copy, </a:t>
            </a:r>
          </a:p>
          <a:p>
            <a:pPr algn="ctr"/>
            <a:r>
              <a:rPr lang="en-US" sz="2400" dirty="0" smtClean="0"/>
              <a:t>just answer!!!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92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Can we review the purpose of the Power Analysis Worksheet?</a:t>
            </a:r>
          </a:p>
          <a:p>
            <a:r>
              <a:rPr lang="en-US" sz="3200" dirty="0" smtClean="0"/>
              <a:t>What is the Power Analysis Diagram and how are we going to use it? </a:t>
            </a:r>
          </a:p>
          <a:p>
            <a:r>
              <a:rPr lang="en-US" sz="3200" dirty="0" smtClean="0"/>
              <a:t>How do you take issues and break them down using the two tools listed above?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17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Match the terms on the left to the correct definitions on the right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Analysis Review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56039"/>
            <a:ext cx="8915400" cy="2716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3429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95793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44196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948535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54102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1155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44074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will use this Power Analysis Diagram to understand historical issues as well as our own PAR projects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Analysis Diagram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315200" y="-304800"/>
            <a:ext cx="21336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153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743200" y="2590800"/>
            <a:ext cx="3124200" cy="1143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Primary Target</a:t>
            </a:r>
          </a:p>
          <a:p>
            <a:pPr algn="ctr"/>
            <a:r>
              <a:rPr lang="en-US" sz="2800" dirty="0" smtClean="0"/>
              <a:t>(Decision Maker)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5715000" y="4038600"/>
            <a:ext cx="3124200" cy="1143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Secondary Targets</a:t>
            </a:r>
            <a:endParaRPr lang="en-US" sz="2800" dirty="0"/>
          </a:p>
        </p:txBody>
      </p:sp>
      <p:sp>
        <p:nvSpPr>
          <p:cNvPr id="7" name="Oval 6"/>
          <p:cNvSpPr/>
          <p:nvPr/>
        </p:nvSpPr>
        <p:spPr>
          <a:xfrm>
            <a:off x="2667000" y="5410200"/>
            <a:ext cx="3276600" cy="1371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Organization</a:t>
            </a:r>
          </a:p>
          <a:p>
            <a:pPr algn="ctr"/>
            <a:r>
              <a:rPr lang="en-US" sz="2800" dirty="0" smtClean="0"/>
              <a:t>(Issue)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04800" y="3733800"/>
            <a:ext cx="1905000" cy="1600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External</a:t>
            </a:r>
          </a:p>
          <a:p>
            <a:pPr algn="ctr"/>
            <a:r>
              <a:rPr lang="en-US" sz="2800" dirty="0" smtClean="0"/>
              <a:t>Influential</a:t>
            </a:r>
          </a:p>
          <a:p>
            <a:pPr algn="ctr"/>
            <a:r>
              <a:rPr lang="en-US" sz="2800" dirty="0" smtClean="0"/>
              <a:t>Forces</a:t>
            </a:r>
            <a:endParaRPr lang="en-US" sz="2800" dirty="0"/>
          </a:p>
        </p:txBody>
      </p:sp>
      <p:sp>
        <p:nvSpPr>
          <p:cNvPr id="9" name="Bent-Up Arrow 8"/>
          <p:cNvSpPr/>
          <p:nvPr/>
        </p:nvSpPr>
        <p:spPr>
          <a:xfrm>
            <a:off x="6096000" y="5257800"/>
            <a:ext cx="1828800" cy="914400"/>
          </a:xfrm>
          <a:prstGeom prst="bent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ent-Up Arrow 10"/>
          <p:cNvSpPr/>
          <p:nvPr/>
        </p:nvSpPr>
        <p:spPr>
          <a:xfrm rot="16200000">
            <a:off x="6476999" y="2590799"/>
            <a:ext cx="990601" cy="1600200"/>
          </a:xfrm>
          <a:prstGeom prst="bent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305300" y="3810000"/>
            <a:ext cx="0" cy="1524000"/>
          </a:xfrm>
          <a:prstGeom prst="line">
            <a:avLst/>
          </a:pr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75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Analysis Worksheet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5107" y="1676400"/>
            <a:ext cx="8407893" cy="4407408"/>
          </a:xfrm>
        </p:spPr>
        <p:txBody>
          <a:bodyPr>
            <a:noAutofit/>
          </a:bodyPr>
          <a:lstStyle/>
          <a:p>
            <a:r>
              <a:rPr lang="en-US" sz="2800" dirty="0" smtClean="0"/>
              <a:t>Read the scenario out loud at your table</a:t>
            </a:r>
          </a:p>
          <a:p>
            <a:r>
              <a:rPr lang="en-US" sz="2800" dirty="0" smtClean="0"/>
              <a:t>Discuss the problem with your group</a:t>
            </a:r>
          </a:p>
          <a:p>
            <a:r>
              <a:rPr lang="en-US" sz="2800" dirty="0" smtClean="0"/>
              <a:t>When </a:t>
            </a:r>
            <a:r>
              <a:rPr lang="en-US" sz="2800" dirty="0" smtClean="0"/>
              <a:t>you are done, create your own Power Analysis Diagram for your issue</a:t>
            </a:r>
          </a:p>
          <a:p>
            <a:pPr lvl="1"/>
            <a:r>
              <a:rPr lang="en-US" sz="2800" dirty="0" smtClean="0"/>
              <a:t>Your poster must…</a:t>
            </a:r>
          </a:p>
          <a:p>
            <a:pPr lvl="2"/>
            <a:r>
              <a:rPr lang="en-US" sz="2800" dirty="0" smtClean="0"/>
              <a:t>Have each of the groups clearly labeled</a:t>
            </a:r>
          </a:p>
          <a:p>
            <a:pPr lvl="2"/>
            <a:r>
              <a:rPr lang="en-US" sz="2800" dirty="0" smtClean="0"/>
              <a:t>AND have an illustration for each group</a:t>
            </a:r>
          </a:p>
          <a:p>
            <a:r>
              <a:rPr lang="en-US" sz="2800" dirty="0" smtClean="0"/>
              <a:t>Be prepared to present your poster as a group</a:t>
            </a:r>
          </a:p>
        </p:txBody>
      </p:sp>
    </p:spTree>
    <p:extLst>
      <p:ext uri="{BB962C8B-B14F-4D97-AF65-F5344CB8AC3E}">
        <p14:creationId xmlns:p14="http://schemas.microsoft.com/office/powerpoint/2010/main" val="18165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54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Did the Power Analysis Diagram make understanding the PAR process easier? Why or why not?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152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3048000" y="3886200"/>
            <a:ext cx="3429000" cy="3048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1793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683</TotalTime>
  <Words>270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Do Now – p. 152</vt:lpstr>
      <vt:lpstr>Today’s Objectives</vt:lpstr>
      <vt:lpstr>Power Analysis Review</vt:lpstr>
      <vt:lpstr>Power Analysis Diagram</vt:lpstr>
      <vt:lpstr>Power Analysis Worksheet Activity</vt:lpstr>
      <vt:lpstr>Presentations</vt:lpstr>
      <vt:lpstr>Reflection – p. 152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156</dc:title>
  <dc:creator>Henry Mahegan</dc:creator>
  <cp:lastModifiedBy>Henry Mahegan</cp:lastModifiedBy>
  <cp:revision>12</cp:revision>
  <dcterms:created xsi:type="dcterms:W3CDTF">2012-02-06T21:24:23Z</dcterms:created>
  <dcterms:modified xsi:type="dcterms:W3CDTF">2013-01-29T19:05:07Z</dcterms:modified>
</cp:coreProperties>
</file>